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K Grotesk Medium" panose="020B0604020202020204" charset="-52"/>
      <p:regular r:id="rId19"/>
    </p:embeddedFont>
    <p:embeddedFont>
      <p:font typeface="Open Sans" panose="020B0604020202020204" charset="0"/>
      <p:regular r:id="rId20"/>
    </p:embeddedFont>
    <p:embeddedFont>
      <p:font typeface="Roboto" panose="020B0604020202020204" charset="0"/>
      <p:regular r:id="rId21"/>
    </p:embeddedFont>
    <p:embeddedFont>
      <p:font typeface="Roboto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8" d="100"/>
          <a:sy n="28" d="100"/>
        </p:scale>
        <p:origin x="3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250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556849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3253" b="32990"/>
          <a:stretch>
            <a:fillRect/>
          </a:stretch>
        </p:blipFill>
        <p:spPr>
          <a:xfrm>
            <a:off x="-556054" y="5568495"/>
            <a:ext cx="19067078" cy="698258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499346" y="1192920"/>
            <a:ext cx="11289308" cy="3182655"/>
            <a:chOff x="0" y="0"/>
            <a:chExt cx="15052410" cy="4243541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5052410" cy="3049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292828"/>
                  </a:solidFill>
                  <a:latin typeface="HK Grotesk Medium"/>
                </a:rPr>
                <a:t>ИСКАЖЕНИЯ  ПОДУШКА И БОЧКА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42476"/>
              <a:ext cx="15052410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4200">
                  <a:solidFill>
                    <a:srgbClr val="292828"/>
                  </a:solidFill>
                  <a:latin typeface="Roboto"/>
                </a:rPr>
                <a:t>Barrel and pincushion distortion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7918" y="1012526"/>
            <a:ext cx="1067718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292828"/>
                </a:solidFill>
                <a:latin typeface="HK Grotesk Medium"/>
              </a:rPr>
              <a:t>ВНУТРЕННИЕ ПАРАМЕТРЫ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9760" y="2352660"/>
            <a:ext cx="7526960" cy="782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3000" dirty="0" err="1">
                <a:solidFill>
                  <a:srgbClr val="292828"/>
                </a:solidFill>
                <a:latin typeface="Roboto"/>
              </a:rPr>
              <a:t>Внутренние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параметры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представляют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оптическое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центральное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и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фокусное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расстояния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камеры</a:t>
            </a:r>
            <a:r>
              <a:rPr lang="ru-RU" sz="3000" dirty="0">
                <a:solidFill>
                  <a:srgbClr val="292828"/>
                </a:solidFill>
                <a:latin typeface="Roboto"/>
              </a:rPr>
              <a:t> и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зависят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от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ru-RU" sz="3000" dirty="0">
                <a:solidFill>
                  <a:srgbClr val="292828"/>
                </a:solidFill>
                <a:latin typeface="Roboto"/>
              </a:rPr>
              <a:t>ее конструктивных особенностей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. </a:t>
            </a:r>
            <a:r>
              <a:rPr lang="ru-RU" sz="3000" dirty="0">
                <a:solidFill>
                  <a:srgbClr val="292828"/>
                </a:solidFill>
                <a:latin typeface="Roboto"/>
              </a:rPr>
              <a:t>Включают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такую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​​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информацию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,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как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фокусное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расстояние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(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fx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,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fy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),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оптические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центры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(cx, cy) и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т.д</a:t>
            </a:r>
            <a:r>
              <a:rPr lang="ru-RU" sz="3000" dirty="0">
                <a:solidFill>
                  <a:srgbClr val="292828"/>
                </a:solidFill>
                <a:latin typeface="Roboto"/>
              </a:rPr>
              <a:t>.</a:t>
            </a:r>
          </a:p>
          <a:p>
            <a:pPr algn="just">
              <a:lnSpc>
                <a:spcPts val="3639"/>
              </a:lnSpc>
            </a:pPr>
            <a:endParaRPr lang="en-US" sz="3000" dirty="0">
              <a:solidFill>
                <a:srgbClr val="292828"/>
              </a:solidFill>
              <a:latin typeface="Roboto"/>
            </a:endParaRPr>
          </a:p>
          <a:p>
            <a:pPr algn="just">
              <a:lnSpc>
                <a:spcPts val="3639"/>
              </a:lnSpc>
            </a:pPr>
            <a:r>
              <a:rPr lang="ru-RU" sz="3000" dirty="0">
                <a:solidFill>
                  <a:srgbClr val="292828"/>
                </a:solidFill>
                <a:latin typeface="Roboto"/>
              </a:rPr>
              <a:t>Определяют проективное преобразование от координат 3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D</a:t>
            </a:r>
            <a:r>
              <a:rPr lang="ru-RU" sz="3000" dirty="0">
                <a:solidFill>
                  <a:srgbClr val="292828"/>
                </a:solidFill>
                <a:latin typeface="Roboto"/>
              </a:rPr>
              <a:t> камеры в 2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D</a:t>
            </a:r>
            <a:r>
              <a:rPr lang="ru-RU" sz="3000" dirty="0">
                <a:solidFill>
                  <a:srgbClr val="292828"/>
                </a:solidFill>
                <a:latin typeface="Roboto"/>
              </a:rPr>
              <a:t> координаты изображений в пиксельном представлении. 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</a:p>
          <a:p>
            <a:pPr algn="just">
              <a:lnSpc>
                <a:spcPts val="3639"/>
              </a:lnSpc>
            </a:pPr>
            <a:r>
              <a:rPr lang="en-US" sz="3000" dirty="0" err="1">
                <a:solidFill>
                  <a:srgbClr val="292828"/>
                </a:solidFill>
                <a:latin typeface="Roboto"/>
              </a:rPr>
              <a:t>Процесс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определения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матрицы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камеры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,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состоящей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из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внешних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и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внутренних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параметров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, и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есть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калибровка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.</a:t>
            </a:r>
          </a:p>
          <a:p>
            <a:pPr>
              <a:lnSpc>
                <a:spcPts val="3639"/>
              </a:lnSpc>
            </a:pPr>
            <a:endParaRPr lang="en-US" sz="2799" dirty="0">
              <a:solidFill>
                <a:srgbClr val="292828"/>
              </a:solidFill>
              <a:latin typeface="Roboto"/>
            </a:endParaRPr>
          </a:p>
          <a:p>
            <a:pPr>
              <a:lnSpc>
                <a:spcPts val="3640"/>
              </a:lnSpc>
            </a:pPr>
            <a:endParaRPr lang="en-US" sz="2799" dirty="0">
              <a:solidFill>
                <a:srgbClr val="292828"/>
              </a:solidFill>
              <a:latin typeface="Roboto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95705" y="4343227"/>
            <a:ext cx="7683035" cy="491507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867650" y="1485900"/>
            <a:ext cx="3739145" cy="2449119"/>
            <a:chOff x="0" y="0"/>
            <a:chExt cx="4985527" cy="326549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59054" t="8264" r="3784" b="9917"/>
            <a:stretch>
              <a:fillRect/>
            </a:stretch>
          </p:blipFill>
          <p:spPr>
            <a:xfrm>
              <a:off x="775296" y="0"/>
              <a:ext cx="4210230" cy="3265492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0" y="1163544"/>
              <a:ext cx="775296" cy="862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5"/>
                </a:lnSpc>
              </a:pPr>
              <a:r>
                <a:rPr lang="en-US" sz="3868">
                  <a:solidFill>
                    <a:srgbClr val="000000"/>
                  </a:solidFill>
                  <a:latin typeface="Open Sans"/>
                </a:rPr>
                <a:t>К=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66210" y="2437581"/>
            <a:ext cx="234445" cy="234445"/>
            <a:chOff x="1371600" y="6705600"/>
            <a:chExt cx="10972800" cy="10972800"/>
          </a:xfrm>
        </p:grpSpPr>
        <p:sp>
          <p:nvSpPr>
            <p:cNvPr id="3" name="Freeform 3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9282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566210" y="3114631"/>
            <a:ext cx="234445" cy="234445"/>
            <a:chOff x="1371600" y="6705600"/>
            <a:chExt cx="10972800" cy="10972800"/>
          </a:xfrm>
        </p:grpSpPr>
        <p:sp>
          <p:nvSpPr>
            <p:cNvPr id="5" name="Freeform 5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92828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566210" y="3944125"/>
            <a:ext cx="234445" cy="234445"/>
            <a:chOff x="1371600" y="6705600"/>
            <a:chExt cx="10972800" cy="10972800"/>
          </a:xfrm>
        </p:grpSpPr>
        <p:sp>
          <p:nvSpPr>
            <p:cNvPr id="7" name="Freeform 7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92828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93304" y="524577"/>
            <a:ext cx="7656130" cy="593708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999687" y="724616"/>
            <a:ext cx="9973173" cy="1253725"/>
            <a:chOff x="-755364" y="266718"/>
            <a:chExt cx="13297564" cy="1671634"/>
          </a:xfrm>
        </p:grpSpPr>
        <p:sp>
          <p:nvSpPr>
            <p:cNvPr id="10" name="TextBox 10"/>
            <p:cNvSpPr txBox="1"/>
            <p:nvPr/>
          </p:nvSpPr>
          <p:spPr>
            <a:xfrm>
              <a:off x="-755364" y="266718"/>
              <a:ext cx="13297564" cy="11539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ru-RU" sz="6000" dirty="0">
                  <a:solidFill>
                    <a:srgbClr val="292828"/>
                  </a:solidFill>
                  <a:latin typeface="HK Grotesk Medium"/>
                </a:rPr>
                <a:t>РЕЗУЛЬТАТЫ КАЛИБРОВКИ</a:t>
              </a:r>
              <a:endParaRPr lang="en-US" sz="6000" dirty="0">
                <a:solidFill>
                  <a:srgbClr val="292828"/>
                </a:solidFill>
                <a:latin typeface="HK Grotesk Medium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21887"/>
              <a:ext cx="11786839" cy="616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343266" y="2291098"/>
            <a:ext cx="7286017" cy="489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2961" dirty="0">
                <a:solidFill>
                  <a:srgbClr val="292828"/>
                </a:solidFill>
                <a:latin typeface="Roboto Bold"/>
              </a:rPr>
              <a:t>МАТРИЦА ПАРАМЕТРОВ КАМЕРЫ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43266" y="2968148"/>
            <a:ext cx="7286017" cy="489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2961" dirty="0">
                <a:solidFill>
                  <a:srgbClr val="292828"/>
                </a:solidFill>
                <a:latin typeface="Roboto Bold"/>
              </a:rPr>
              <a:t>КОЭФФИЦИЕНТЫ ИСКАЖЕНИЯ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43266" y="3670455"/>
            <a:ext cx="8063073" cy="97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2961" dirty="0">
                <a:solidFill>
                  <a:srgbClr val="292828"/>
                </a:solidFill>
                <a:latin typeface="Roboto Bold"/>
              </a:rPr>
              <a:t>ВЕКТОР ВРАЩЕНИЯ И ВЕКТОР ПЕРЕМЕЩЕНИЯ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21151" y="4815854"/>
            <a:ext cx="9973173" cy="51585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4179" r="15730" b="3417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657580"/>
            <a:ext cx="18288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8028" b="8366"/>
          <a:stretch>
            <a:fillRect/>
          </a:stretch>
        </p:blipFill>
        <p:spPr>
          <a:xfrm>
            <a:off x="-261167" y="0"/>
            <a:ext cx="18549167" cy="62032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53468" y="8129100"/>
            <a:ext cx="10181063" cy="91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 dirty="0">
                <a:solidFill>
                  <a:srgbClr val="292828"/>
                </a:solidFill>
                <a:latin typeface="HK Grotesk Medium"/>
              </a:rPr>
              <a:t>СПАСИБО ЗА ВНИМАНИЕ!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78E67B-5956-4662-9F3D-57ADA7161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3"/>
          <a:stretch/>
        </p:blipFill>
        <p:spPr>
          <a:xfrm>
            <a:off x="-261168" y="-1853968"/>
            <a:ext cx="18549167" cy="82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8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rcRect t="34179" r="15730" b="3417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8028" b="8366"/>
          <a:stretch>
            <a:fillRect/>
          </a:stretch>
        </p:blipFill>
        <p:spPr>
          <a:xfrm>
            <a:off x="-261167" y="0"/>
            <a:ext cx="18549167" cy="62032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53468" y="7284704"/>
            <a:ext cx="10181063" cy="91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>
                <a:solidFill>
                  <a:srgbClr val="292828"/>
                </a:solidFill>
                <a:latin typeface="HK Grotesk Medium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64419"/>
            <a:ext cx="6819900" cy="5940219"/>
            <a:chOff x="0" y="47625"/>
            <a:chExt cx="9093200" cy="7920293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8007741" cy="117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>
                  <a:solidFill>
                    <a:srgbClr val="292828"/>
                  </a:solidFill>
                  <a:latin typeface="HK Grotesk Medium"/>
                </a:rPr>
                <a:t>ДИСТОРСИЯ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47356"/>
              <a:ext cx="9093200" cy="64205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endParaRPr dirty="0"/>
            </a:p>
            <a:p>
              <a:pPr>
                <a:lnSpc>
                  <a:spcPts val="4159"/>
                </a:lnSpc>
              </a:pPr>
              <a:r>
                <a:rPr lang="en-US" sz="3200" dirty="0" err="1">
                  <a:solidFill>
                    <a:srgbClr val="292828"/>
                  </a:solidFill>
                  <a:latin typeface="Roboto"/>
                </a:rPr>
                <a:t>Это</a:t>
              </a:r>
              <a:r>
                <a:rPr lang="en-US" sz="32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200" dirty="0" err="1">
                  <a:solidFill>
                    <a:srgbClr val="292828"/>
                  </a:solidFill>
                  <a:latin typeface="Roboto"/>
                </a:rPr>
                <a:t>геометрическое</a:t>
              </a:r>
              <a:r>
                <a:rPr lang="en-US" sz="32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200" dirty="0" err="1">
                  <a:solidFill>
                    <a:srgbClr val="292828"/>
                  </a:solidFill>
                  <a:latin typeface="Roboto"/>
                </a:rPr>
                <a:t>искажение</a:t>
              </a:r>
              <a:r>
                <a:rPr lang="en-US" sz="32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200" dirty="0" err="1">
                  <a:solidFill>
                    <a:srgbClr val="292828"/>
                  </a:solidFill>
                  <a:latin typeface="Roboto"/>
                </a:rPr>
                <a:t>пространства</a:t>
              </a:r>
              <a:r>
                <a:rPr lang="en-US" sz="3200" dirty="0">
                  <a:solidFill>
                    <a:srgbClr val="292828"/>
                  </a:solidFill>
                  <a:latin typeface="Roboto"/>
                </a:rPr>
                <a:t>, </a:t>
              </a:r>
              <a:r>
                <a:rPr lang="en-US" sz="3200" dirty="0" err="1">
                  <a:solidFill>
                    <a:srgbClr val="292828"/>
                  </a:solidFill>
                  <a:latin typeface="Roboto"/>
                </a:rPr>
                <a:t>характерное</a:t>
              </a:r>
              <a:r>
                <a:rPr lang="en-US" sz="32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200" dirty="0" err="1">
                  <a:solidFill>
                    <a:srgbClr val="292828"/>
                  </a:solidFill>
                  <a:latin typeface="Roboto"/>
                </a:rPr>
                <a:t>для</a:t>
              </a:r>
              <a:r>
                <a:rPr lang="en-US" sz="32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200" dirty="0" err="1">
                  <a:solidFill>
                    <a:srgbClr val="292828"/>
                  </a:solidFill>
                  <a:latin typeface="Roboto"/>
                </a:rPr>
                <a:t>широкоугольных</a:t>
              </a:r>
              <a:r>
                <a:rPr lang="en-US" sz="32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200" dirty="0" err="1">
                  <a:solidFill>
                    <a:srgbClr val="292828"/>
                  </a:solidFill>
                  <a:latin typeface="Roboto"/>
                </a:rPr>
                <a:t>объективов</a:t>
              </a:r>
              <a:r>
                <a:rPr lang="en-US" sz="3200" dirty="0">
                  <a:solidFill>
                    <a:srgbClr val="292828"/>
                  </a:solidFill>
                  <a:latin typeface="Roboto"/>
                </a:rPr>
                <a:t>.</a:t>
              </a:r>
            </a:p>
            <a:p>
              <a:pPr>
                <a:lnSpc>
                  <a:spcPts val="4159"/>
                </a:lnSpc>
              </a:pPr>
              <a:endParaRPr lang="en-US" sz="3200" dirty="0">
                <a:solidFill>
                  <a:srgbClr val="292828"/>
                </a:solidFill>
                <a:latin typeface="Roboto"/>
              </a:endParaRPr>
            </a:p>
            <a:p>
              <a:pPr>
                <a:lnSpc>
                  <a:spcPts val="4159"/>
                </a:lnSpc>
              </a:pP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Это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означает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,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что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дисторсия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может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быть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вычислена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или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отображена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на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карте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вне</a:t>
              </a:r>
              <a:endParaRPr lang="en-US" sz="3199" dirty="0">
                <a:solidFill>
                  <a:srgbClr val="292828"/>
                </a:solidFill>
                <a:latin typeface="Roboto"/>
              </a:endParaRPr>
            </a:p>
            <a:p>
              <a:pPr>
                <a:lnSpc>
                  <a:spcPts val="4160"/>
                </a:lnSpc>
              </a:pP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изображения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17189" y="1028700"/>
            <a:ext cx="9142111" cy="82657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669251" cy="7276821"/>
            <a:chOff x="0" y="0"/>
            <a:chExt cx="10225668" cy="9702429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0225668" cy="228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5999">
                  <a:solidFill>
                    <a:srgbClr val="292828"/>
                  </a:solidFill>
                  <a:latin typeface="HK Grotesk Medium"/>
                </a:rPr>
                <a:t>ВЫЧИСЛЕНИЕ ИСКАЖЕНИЯ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664956"/>
              <a:ext cx="10225668" cy="7037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endParaRPr dirty="0"/>
            </a:p>
            <a:p>
              <a:pPr>
                <a:lnSpc>
                  <a:spcPts val="4159"/>
                </a:lnSpc>
              </a:pP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Искажение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обычно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указывается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в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процентах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от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высоты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поля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.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Диапазон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±2 -- 3%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остается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незамеченным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в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системе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технического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зрения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.</a:t>
              </a:r>
            </a:p>
            <a:p>
              <a:pPr>
                <a:lnSpc>
                  <a:spcPts val="4159"/>
                </a:lnSpc>
              </a:pPr>
              <a:endParaRPr lang="en-US" sz="3199" dirty="0">
                <a:solidFill>
                  <a:srgbClr val="292828"/>
                </a:solidFill>
                <a:latin typeface="Roboto"/>
              </a:endParaRPr>
            </a:p>
            <a:p>
              <a:pPr>
                <a:lnSpc>
                  <a:spcPts val="4159"/>
                </a:lnSpc>
              </a:pP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Искажение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,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представленное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в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процентах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,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может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быть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как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положительным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(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подушкообразное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),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так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и 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отрицательным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 (</a:t>
              </a:r>
              <a:r>
                <a:rPr lang="en-US" sz="3199" dirty="0" err="1">
                  <a:solidFill>
                    <a:srgbClr val="292828"/>
                  </a:solidFill>
                  <a:latin typeface="Roboto"/>
                </a:rPr>
                <a:t>бочкообразное</a:t>
              </a:r>
              <a:r>
                <a:rPr lang="en-US" sz="3199" dirty="0">
                  <a:solidFill>
                    <a:srgbClr val="292828"/>
                  </a:solidFill>
                  <a:latin typeface="Roboto"/>
                </a:rPr>
                <a:t>).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b="2882"/>
          <a:stretch>
            <a:fillRect/>
          </a:stretch>
        </p:blipFill>
        <p:spPr>
          <a:xfrm>
            <a:off x="9671646" y="1968863"/>
            <a:ext cx="8003037" cy="63492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44735" y="6640086"/>
            <a:ext cx="6832735" cy="52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>
                <a:solidFill>
                  <a:srgbClr val="292828"/>
                </a:solidFill>
                <a:latin typeface="HK Grotesk Medium"/>
              </a:rPr>
              <a:t>ПОДУШКООБРАЗНАЯ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44735" y="7496884"/>
            <a:ext cx="683273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000" dirty="0" err="1">
                <a:solidFill>
                  <a:srgbClr val="292828"/>
                </a:solidFill>
                <a:latin typeface="Roboto"/>
              </a:rPr>
              <a:t>Видимый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эффект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состоит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в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том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,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что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линии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,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не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проходящие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через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центр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изображения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,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изгибаются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внутрь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,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по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направлению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к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центру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изображения</a:t>
            </a:r>
            <a:endParaRPr lang="en-US" sz="3000" dirty="0">
              <a:solidFill>
                <a:srgbClr val="292828"/>
              </a:solidFill>
              <a:latin typeface="Robo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844735" y="1866786"/>
            <a:ext cx="6832735" cy="52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>
                <a:solidFill>
                  <a:srgbClr val="292828"/>
                </a:solidFill>
                <a:latin typeface="HK Grotesk Medium"/>
              </a:rPr>
              <a:t>БОЧКООБРАЗНАЯ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44735" y="2623868"/>
            <a:ext cx="7062265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000" dirty="0" err="1">
                <a:solidFill>
                  <a:srgbClr val="292828"/>
                </a:solidFill>
                <a:latin typeface="Roboto"/>
              </a:rPr>
              <a:t>Масштаб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уменьшается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по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мере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отдаления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от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оптической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оси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. В</a:t>
            </a:r>
            <a:r>
              <a:rPr lang="ru-RU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увеличительных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линзах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возникает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в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середине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диапазона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фокусного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расстояния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 и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наиболее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проявляется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на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концах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диапазона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широкоугольных</a:t>
            </a:r>
            <a:r>
              <a:rPr lang="en-US" sz="3000" dirty="0">
                <a:solidFill>
                  <a:srgbClr val="292828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292828"/>
                </a:solidFill>
                <a:latin typeface="Roboto"/>
              </a:rPr>
              <a:t>линз</a:t>
            </a:r>
            <a:r>
              <a:rPr lang="en-US" sz="2800" dirty="0">
                <a:solidFill>
                  <a:srgbClr val="292828"/>
                </a:solidFill>
                <a:latin typeface="Roboto"/>
              </a:rPr>
              <a:t>.</a:t>
            </a:r>
          </a:p>
        </p:txBody>
      </p:sp>
      <p:sp>
        <p:nvSpPr>
          <p:cNvPr id="6" name="AutoShape 6"/>
          <p:cNvSpPr/>
          <p:nvPr/>
        </p:nvSpPr>
        <p:spPr>
          <a:xfrm>
            <a:off x="10844735" y="6186674"/>
            <a:ext cx="6832735" cy="22934"/>
          </a:xfrm>
          <a:prstGeom prst="rect">
            <a:avLst/>
          </a:prstGeom>
          <a:solidFill>
            <a:srgbClr val="292828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516402"/>
            <a:ext cx="10339812" cy="84679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18383" y="383623"/>
            <a:ext cx="8103045" cy="919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 dirty="0">
                <a:solidFill>
                  <a:srgbClr val="292828"/>
                </a:solidFill>
                <a:latin typeface="HK Grotesk Medium"/>
              </a:rPr>
              <a:t>В</a:t>
            </a:r>
            <a:r>
              <a:rPr lang="ru-RU" sz="6399" dirty="0">
                <a:solidFill>
                  <a:srgbClr val="292828"/>
                </a:solidFill>
                <a:latin typeface="HK Grotesk Medium"/>
              </a:rPr>
              <a:t>ИДЫ ИСКАЖЕНИЙ</a:t>
            </a:r>
            <a:endParaRPr lang="en-US" sz="6399" dirty="0">
              <a:solidFill>
                <a:srgbClr val="292828"/>
              </a:solidFill>
              <a:latin typeface="HK Grotes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68632"/>
            <a:ext cx="8666258" cy="5923291"/>
            <a:chOff x="0" y="0"/>
            <a:chExt cx="11555010" cy="7897721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1555010" cy="928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86"/>
                </a:lnSpc>
              </a:pPr>
              <a:r>
                <a:rPr lang="en-US" sz="4805">
                  <a:solidFill>
                    <a:srgbClr val="292828"/>
                  </a:solidFill>
                  <a:latin typeface="HK Grotesk Medium"/>
                </a:rPr>
                <a:t>Радиальные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98920"/>
              <a:ext cx="11555010" cy="1961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7"/>
                </a:lnSpc>
              </a:pPr>
              <a:r>
                <a:rPr lang="en-US" sz="2990">
                  <a:solidFill>
                    <a:srgbClr val="292828"/>
                  </a:solidFill>
                  <a:latin typeface="Roboto"/>
                </a:rPr>
                <a:t>Прямые линии будут выглядеть изогнутыми. Его эффект усиливается по мере удаления от центра изображения.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226592"/>
              <a:ext cx="11555010" cy="928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86"/>
                </a:lnSpc>
              </a:pPr>
              <a:r>
                <a:rPr lang="en-US" sz="4805">
                  <a:solidFill>
                    <a:srgbClr val="292828"/>
                  </a:solidFill>
                  <a:latin typeface="HK Grotesk Medium"/>
                </a:rPr>
                <a:t>Тангенциальные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277887"/>
              <a:ext cx="11555010" cy="2619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7"/>
                </a:lnSpc>
              </a:pPr>
              <a:r>
                <a:rPr lang="en-US" sz="2990">
                  <a:solidFill>
                    <a:srgbClr val="292828"/>
                  </a:solidFill>
                  <a:latin typeface="Roboto"/>
                </a:rPr>
                <a:t>Возникает из-за линзы, которая не выровнена </a:t>
              </a:r>
            </a:p>
            <a:p>
              <a:pPr>
                <a:lnSpc>
                  <a:spcPts val="3887"/>
                </a:lnSpc>
              </a:pPr>
              <a:r>
                <a:rPr lang="en-US" sz="2990">
                  <a:solidFill>
                    <a:srgbClr val="292828"/>
                  </a:solidFill>
                  <a:latin typeface="Roboto"/>
                </a:rPr>
                <a:t>идеально параллельно плоскости изображения. Поэтому некоторые области </a:t>
              </a:r>
            </a:p>
            <a:p>
              <a:pPr>
                <a:lnSpc>
                  <a:spcPts val="3887"/>
                </a:lnSpc>
              </a:pPr>
              <a:r>
                <a:rPr lang="en-US" sz="2990">
                  <a:solidFill>
                    <a:srgbClr val="292828"/>
                  </a:solidFill>
                  <a:latin typeface="Roboto"/>
                </a:rPr>
                <a:t>могут выглядеть ближе, чем ожидалось.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3608753"/>
              <a:ext cx="11555010" cy="22057"/>
            </a:xfrm>
            <a:prstGeom prst="rect">
              <a:avLst/>
            </a:prstGeom>
            <a:solidFill>
              <a:srgbClr val="292828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1344" b="276"/>
          <a:stretch>
            <a:fillRect/>
          </a:stretch>
        </p:blipFill>
        <p:spPr>
          <a:xfrm>
            <a:off x="9982756" y="3346065"/>
            <a:ext cx="8305244" cy="449490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843640"/>
            <a:ext cx="15634278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292828"/>
                </a:solidFill>
                <a:latin typeface="HK Grotesk Medium"/>
              </a:rPr>
              <a:t>ОСНОВНЫЕ ИСКАЖЕНИЯ В КАМЕРАХ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6"/>
          <a:stretch>
            <a:fillRect/>
          </a:stretch>
        </p:blipFill>
        <p:spPr>
          <a:xfrm>
            <a:off x="8319521" y="3230298"/>
            <a:ext cx="9076435" cy="18024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581"/>
          <a:stretch>
            <a:fillRect/>
          </a:stretch>
        </p:blipFill>
        <p:spPr>
          <a:xfrm>
            <a:off x="8123995" y="6993502"/>
            <a:ext cx="9467487" cy="18777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312014"/>
            <a:ext cx="5966105" cy="680555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900836" y="2558379"/>
            <a:ext cx="3913804" cy="1343838"/>
            <a:chOff x="0" y="0"/>
            <a:chExt cx="5218406" cy="1791784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5218406" cy="769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292828"/>
                  </a:solidFill>
                  <a:latin typeface="HK Grotesk Medium"/>
                </a:rPr>
                <a:t>РАДИАЛЬНОЕ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75141"/>
              <a:ext cx="5218406" cy="616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91751" y="6321583"/>
            <a:ext cx="4331975" cy="1343838"/>
            <a:chOff x="0" y="0"/>
            <a:chExt cx="5775967" cy="1791784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5775967" cy="769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292828"/>
                  </a:solidFill>
                  <a:latin typeface="HK Grotesk Medium"/>
                </a:rPr>
                <a:t>ТАНГЕНЦИАЛЬНОЕ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75141"/>
              <a:ext cx="5775967" cy="616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43640"/>
            <a:ext cx="15634278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292828"/>
                </a:solidFill>
                <a:latin typeface="HK Grotesk Medium"/>
              </a:rPr>
              <a:t>ОСНОВНЫЕ ИСКАЖЕНИЯ В КАМЕРАХ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3258" r="31146" b="2769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85328" y="2215928"/>
            <a:ext cx="4515328" cy="903065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0991" y="1230976"/>
            <a:ext cx="10858500" cy="7258107"/>
            <a:chOff x="-36945" y="1"/>
            <a:chExt cx="14478001" cy="9677476"/>
          </a:xfrm>
        </p:grpSpPr>
        <p:sp>
          <p:nvSpPr>
            <p:cNvPr id="4" name="TextBox 4"/>
            <p:cNvSpPr txBox="1"/>
            <p:nvPr/>
          </p:nvSpPr>
          <p:spPr>
            <a:xfrm>
              <a:off x="-36945" y="1"/>
              <a:ext cx="14478001" cy="35990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ru-RU" sz="6000" dirty="0">
                  <a:solidFill>
                    <a:srgbClr val="292828"/>
                  </a:solidFill>
                  <a:latin typeface="HK Grotesk Medium"/>
                </a:rPr>
                <a:t>КАЛИБРОВКА</a:t>
              </a:r>
            </a:p>
            <a:p>
              <a:pPr>
                <a:lnSpc>
                  <a:spcPts val="7039"/>
                </a:lnSpc>
              </a:pPr>
              <a:r>
                <a:rPr lang="ru-RU" sz="6000" dirty="0">
                  <a:solidFill>
                    <a:srgbClr val="292828"/>
                  </a:solidFill>
                  <a:latin typeface="HK Grotesk Medium"/>
                </a:rPr>
                <a:t>ПО ПЛОСКОМУ</a:t>
              </a:r>
            </a:p>
            <a:p>
              <a:pPr>
                <a:lnSpc>
                  <a:spcPts val="7039"/>
                </a:lnSpc>
              </a:pPr>
              <a:r>
                <a:rPr lang="ru-RU" sz="6000" dirty="0">
                  <a:solidFill>
                    <a:srgbClr val="292828"/>
                  </a:solidFill>
                  <a:latin typeface="HK Grotesk Medium"/>
                </a:rPr>
                <a:t>ТЕСТ-ОБЪЕКТУ</a:t>
              </a:r>
              <a:endParaRPr lang="en-US" sz="6000" dirty="0">
                <a:solidFill>
                  <a:srgbClr val="292828"/>
                </a:solidFill>
                <a:latin typeface="HK Grotesk Medium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36945" y="3556142"/>
              <a:ext cx="11451613" cy="6121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39"/>
                </a:lnSpc>
              </a:pPr>
              <a:endParaRPr dirty="0"/>
            </a:p>
            <a:p>
              <a:pPr algn="just">
                <a:lnSpc>
                  <a:spcPts val="3639"/>
                </a:lnSpc>
              </a:pPr>
              <a:endParaRPr lang="ru-RU" sz="2799" dirty="0">
                <a:solidFill>
                  <a:srgbClr val="292828"/>
                </a:solidFill>
                <a:latin typeface="Roboto"/>
              </a:endParaRPr>
            </a:p>
            <a:p>
              <a:pPr algn="just">
                <a:lnSpc>
                  <a:spcPts val="3639"/>
                </a:lnSpc>
              </a:pP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Это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задача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получения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внутренних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и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внешних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параметров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камеры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по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имеющимся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фотографиям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,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отснятым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ею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.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Она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помогает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исправить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дисторсию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камеры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.</a:t>
              </a:r>
            </a:p>
            <a:p>
              <a:pPr algn="just">
                <a:lnSpc>
                  <a:spcPts val="3639"/>
                </a:lnSpc>
              </a:pPr>
              <a:endParaRPr lang="en-US" sz="3000" dirty="0">
                <a:solidFill>
                  <a:srgbClr val="292828"/>
                </a:solidFill>
                <a:latin typeface="Roboto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Калибровочным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объектом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является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плоская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сетка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с 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чередующимися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черными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 и 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белыми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квадратами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2109"/>
          <a:stretch>
            <a:fillRect/>
          </a:stretch>
        </p:blipFill>
        <p:spPr>
          <a:xfrm>
            <a:off x="11285328" y="1230976"/>
            <a:ext cx="5324801" cy="9056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35713"/>
            <a:ext cx="8464447" cy="10078216"/>
            <a:chOff x="0" y="47625"/>
            <a:chExt cx="11285930" cy="13437621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1285930" cy="2282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ru-RU" sz="6000" dirty="0">
                  <a:solidFill>
                    <a:srgbClr val="292828"/>
                  </a:solidFill>
                  <a:latin typeface="HK Grotesk Medium"/>
                </a:rPr>
                <a:t>КОЭФФИЦИЕНТЫ</a:t>
              </a:r>
            </a:p>
            <a:p>
              <a:pPr>
                <a:lnSpc>
                  <a:spcPts val="6600"/>
                </a:lnSpc>
              </a:pPr>
              <a:r>
                <a:rPr lang="ru-RU" sz="6000" dirty="0">
                  <a:solidFill>
                    <a:srgbClr val="292828"/>
                  </a:solidFill>
                  <a:latin typeface="HK Grotesk Medium"/>
                </a:rPr>
                <a:t>ИСКАЖЕНИЯ</a:t>
              </a:r>
              <a:endParaRPr lang="en-US" sz="6000" dirty="0">
                <a:solidFill>
                  <a:srgbClr val="292828"/>
                </a:solidFill>
                <a:latin typeface="HK Grotesk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39488"/>
              <a:ext cx="11285930" cy="1104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39"/>
                </a:lnSpc>
              </a:pPr>
              <a:endParaRPr dirty="0"/>
            </a:p>
            <a:p>
              <a:pPr algn="just">
                <a:lnSpc>
                  <a:spcPts val="3639"/>
                </a:lnSpc>
              </a:pP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Нужно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сделать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снимки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этих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шаблонов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с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помощью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камеры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.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Каждый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образец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приводит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к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новому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уравнению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. </a:t>
              </a:r>
            </a:p>
            <a:p>
              <a:pPr algn="just">
                <a:lnSpc>
                  <a:spcPts val="3639"/>
                </a:lnSpc>
              </a:pPr>
              <a:endParaRPr lang="en-US" sz="3000" dirty="0">
                <a:solidFill>
                  <a:srgbClr val="292828"/>
                </a:solidFill>
                <a:latin typeface="Roboto"/>
              </a:endParaRPr>
            </a:p>
            <a:p>
              <a:pPr algn="just">
                <a:lnSpc>
                  <a:spcPts val="3639"/>
                </a:lnSpc>
              </a:pP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Находим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в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нем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какие-то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специфические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точки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(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квадратные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углы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на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шахматной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доске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).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Зная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их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координаты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в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реальном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мире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и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их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координаты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на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изображении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, 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решается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математическая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задача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для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получения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коэффициентов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искажения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.</a:t>
              </a:r>
            </a:p>
            <a:p>
              <a:pPr algn="just">
                <a:lnSpc>
                  <a:spcPts val="3639"/>
                </a:lnSpc>
              </a:pPr>
              <a:endParaRPr lang="en-US" sz="3000" dirty="0">
                <a:solidFill>
                  <a:srgbClr val="292828"/>
                </a:solidFill>
                <a:latin typeface="Roboto"/>
              </a:endParaRPr>
            </a:p>
            <a:p>
              <a:pPr algn="just">
                <a:lnSpc>
                  <a:spcPts val="3639"/>
                </a:lnSpc>
              </a:pP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Чтобы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сформировать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корректную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систему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и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для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минимизации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погрешности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потребуется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как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минимум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10 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снимков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входного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шаблона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в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разных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положениях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.</a:t>
              </a:r>
            </a:p>
            <a:p>
              <a:pPr algn="just">
                <a:lnSpc>
                  <a:spcPts val="3639"/>
                </a:lnSpc>
              </a:pPr>
              <a:endParaRPr lang="en-US" sz="2800" dirty="0">
                <a:solidFill>
                  <a:srgbClr val="292828"/>
                </a:solidFill>
                <a:latin typeface="Roboto"/>
              </a:endParaRPr>
            </a:p>
            <a:p>
              <a:pPr algn="just">
                <a:lnSpc>
                  <a:spcPts val="3640"/>
                </a:lnSpc>
              </a:pPr>
              <a:endParaRPr lang="en-US" sz="2800" dirty="0">
                <a:solidFill>
                  <a:srgbClr val="292828"/>
                </a:solidFill>
                <a:latin typeface="Roboto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9330" y="6935866"/>
            <a:ext cx="7329970" cy="470172"/>
            <a:chOff x="0" y="0"/>
            <a:chExt cx="9773294" cy="626897"/>
          </a:xfrm>
        </p:grpSpPr>
        <p:sp>
          <p:nvSpPr>
            <p:cNvPr id="6" name="AutoShape 6"/>
            <p:cNvSpPr/>
            <p:nvPr/>
          </p:nvSpPr>
          <p:spPr>
            <a:xfrm>
              <a:off x="3394021" y="297046"/>
              <a:ext cx="2985252" cy="3280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82906" cy="664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Medium"/>
                </a:rPr>
                <a:t>STEP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790387" y="-47625"/>
              <a:ext cx="2982906" cy="674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oboto"/>
                </a:rPr>
                <a:t>2019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4722108" y="148910"/>
              <a:ext cx="329077" cy="329077"/>
              <a:chOff x="1371600" y="6705600"/>
              <a:chExt cx="10972800" cy="1097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29330" y="7170952"/>
            <a:ext cx="8202335" cy="10524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33709" y="1028700"/>
            <a:ext cx="5223017" cy="5635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7260980" y="5550880"/>
            <a:ext cx="10911611" cy="4328740"/>
            <a:chOff x="0" y="0"/>
            <a:chExt cx="19805356" cy="740433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541102"/>
              <a:ext cx="11632598" cy="68632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860543" y="0"/>
              <a:ext cx="7944813" cy="740433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711108" y="425954"/>
            <a:ext cx="8356966" cy="5656317"/>
            <a:chOff x="0" y="47625"/>
            <a:chExt cx="11142621" cy="7541755"/>
          </a:xfrm>
        </p:grpSpPr>
        <p:sp>
          <p:nvSpPr>
            <p:cNvPr id="7" name="TextBox 7"/>
            <p:cNvSpPr txBox="1"/>
            <p:nvPr/>
          </p:nvSpPr>
          <p:spPr>
            <a:xfrm>
              <a:off x="0" y="47625"/>
              <a:ext cx="11142621" cy="22891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92828"/>
                  </a:solidFill>
                  <a:latin typeface="HK Grotesk Medium"/>
                </a:rPr>
                <a:t>ВНЕШНИЕ ПАРАМЕТРЫ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64955"/>
              <a:ext cx="9194798" cy="4924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Внешние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параметры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определяют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местоположение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камеры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в  3D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сцене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,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которые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соответствуют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векторам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вращения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 и </a:t>
              </a:r>
              <a:r>
                <a:rPr lang="en-US" sz="3000" dirty="0" err="1">
                  <a:solidFill>
                    <a:srgbClr val="292828"/>
                  </a:solidFill>
                  <a:latin typeface="Roboto"/>
                </a:rPr>
                <a:t>сдвига</a:t>
              </a:r>
              <a:r>
                <a:rPr lang="en-US" sz="3000" dirty="0">
                  <a:solidFill>
                    <a:srgbClr val="292828"/>
                  </a:solidFill>
                  <a:latin typeface="Roboto"/>
                </a:rPr>
                <a:t>.</a:t>
              </a:r>
              <a:endParaRPr lang="ru-RU" sz="3000" dirty="0">
                <a:solidFill>
                  <a:srgbClr val="292828"/>
                </a:solidFill>
                <a:latin typeface="Roboto"/>
              </a:endParaRPr>
            </a:p>
            <a:p>
              <a:pPr algn="just">
                <a:lnSpc>
                  <a:spcPts val="3640"/>
                </a:lnSpc>
              </a:pPr>
              <a:endParaRPr lang="ru-RU" sz="3000" dirty="0">
                <a:solidFill>
                  <a:srgbClr val="292828"/>
                </a:solidFill>
                <a:latin typeface="Roboto"/>
              </a:endParaRPr>
            </a:p>
            <a:p>
              <a:pPr algn="just">
                <a:lnSpc>
                  <a:spcPts val="3640"/>
                </a:lnSpc>
              </a:pPr>
              <a:r>
                <a:rPr lang="ru-RU" sz="3000" dirty="0">
                  <a:solidFill>
                    <a:srgbClr val="292828"/>
                  </a:solidFill>
                  <a:latin typeface="Roboto"/>
                </a:rPr>
                <a:t>В общем случае включает в себя 9 параметров, из них только 6 независимые: 3 угла и 3 смещения.</a:t>
              </a:r>
              <a:endParaRPr lang="en-US" sz="3000" dirty="0">
                <a:solidFill>
                  <a:srgbClr val="292828"/>
                </a:solidFill>
                <a:latin typeface="Roboto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1028700"/>
            <a:ext cx="8356966" cy="31388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429</Words>
  <Application>Microsoft Office PowerPoint</Application>
  <PresentationFormat>Произвольный</PresentationFormat>
  <Paragraphs>62</Paragraphs>
  <Slides>13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Roboto Bold</vt:lpstr>
      <vt:lpstr>Roboto</vt:lpstr>
      <vt:lpstr>Open Sans</vt:lpstr>
      <vt:lpstr>HK Grotesk Medium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Искажения подушка и бочка</dc:title>
  <cp:lastModifiedBy>Алина Патрушева</cp:lastModifiedBy>
  <cp:revision>4</cp:revision>
  <dcterms:created xsi:type="dcterms:W3CDTF">2006-08-16T00:00:00Z</dcterms:created>
  <dcterms:modified xsi:type="dcterms:W3CDTF">2020-11-24T12:18:32Z</dcterms:modified>
  <dc:identifier>DAEOZUY4ftM</dc:identifier>
</cp:coreProperties>
</file>